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633" r:id="rId2"/>
    <p:sldId id="1030" r:id="rId3"/>
    <p:sldId id="1032" r:id="rId4"/>
    <p:sldId id="1034" r:id="rId5"/>
    <p:sldId id="1035" r:id="rId6"/>
    <p:sldId id="1036" r:id="rId7"/>
    <p:sldId id="1037" r:id="rId8"/>
    <p:sldId id="1051" r:id="rId9"/>
    <p:sldId id="1050" r:id="rId10"/>
    <p:sldId id="1038" r:id="rId11"/>
    <p:sldId id="1040" r:id="rId12"/>
    <p:sldId id="1052" r:id="rId13"/>
    <p:sldId id="1039" r:id="rId14"/>
    <p:sldId id="1041" r:id="rId15"/>
    <p:sldId id="1042" r:id="rId16"/>
    <p:sldId id="1043" r:id="rId17"/>
    <p:sldId id="1044" r:id="rId18"/>
    <p:sldId id="1045" r:id="rId19"/>
    <p:sldId id="1046" r:id="rId20"/>
    <p:sldId id="1047" r:id="rId21"/>
    <p:sldId id="1048" r:id="rId22"/>
  </p:sldIdLst>
  <p:sldSz cx="12192000" cy="6858000"/>
  <p:notesSz cx="7023100" cy="93091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3222"/>
    <a:srgbClr val="766A62"/>
    <a:srgbClr val="82682E"/>
    <a:srgbClr val="6E6A34"/>
    <a:srgbClr val="9E7E38"/>
    <a:srgbClr val="FFFF65"/>
    <a:srgbClr val="FFFF99"/>
    <a:srgbClr val="BC9642"/>
    <a:srgbClr val="000000"/>
    <a:srgbClr val="D2C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8" autoAdjust="0"/>
    <p:restoredTop sz="96041" autoAdjust="0"/>
  </p:normalViewPr>
  <p:slideViewPr>
    <p:cSldViewPr snapToGrid="0" snapToObjects="1">
      <p:cViewPr varScale="1">
        <p:scale>
          <a:sx n="113" d="100"/>
          <a:sy n="113" d="100"/>
        </p:scale>
        <p:origin x="37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3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0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thing that separates the analytic professionals from one another, is their skill in manipulating data across many platforms.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think almost all of our exercises take advantage of real-world data. you’ll hear people often lament that 80% of their time is doing data preparation and 20% of their time is doing analysis,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think that is a little trite sound bite that software vendors like to throw around, yes a lot of time is spent manipulating data - you should spend your time manipulating it! The framework for data analysis that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use, and wish spelled something cute,  boils down to a series of phases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organize my programs around these phases: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1. Acquiring, Importing &amp; Stage data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2. Structuring data (Sort, Aggregate, Join, Transpose)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3. Profile for Quality (Descriptive &amp; Qualitative)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4. Cleansing &amp; Transformation (also known as Feature engineering - ranges everything from missing value handling, clustering,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etc. )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5. Exploratory Data Analysis ( Descriptive, Univariate, Multivariate,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6. Modeling &amp; Validation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7. Integration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8. Monitoring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9. Rinse Repeat 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7325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1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5851" y="228600"/>
            <a:ext cx="27432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074400" y="282574"/>
            <a:ext cx="729128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993347" y="282574"/>
            <a:ext cx="810181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670561" y="1985963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670561" y="4164965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074399" y="282574"/>
            <a:ext cx="729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85816" y="282574"/>
            <a:ext cx="717712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8" y="228600"/>
            <a:ext cx="460163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368" y="273051"/>
            <a:ext cx="6129865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4" y="3733801"/>
            <a:ext cx="4340352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5741" y="6423586"/>
            <a:ext cx="442258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085816" y="282574"/>
            <a:ext cx="717712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05" y="3124200"/>
            <a:ext cx="5197696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4614211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9205" y="3995737"/>
            <a:ext cx="5197696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341" y="4424082"/>
            <a:ext cx="8254876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85045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5341" y="5257800"/>
            <a:ext cx="8254876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6" y="228600"/>
            <a:ext cx="851622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8242148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6" y="3733801"/>
            <a:ext cx="8239421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49683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61974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49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069917" y="4535424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7" y="228600"/>
            <a:ext cx="56472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53555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5" y="3733801"/>
            <a:ext cx="5353739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0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34542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5851" y="4534726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165851" y="2381663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70848" y="2381662"/>
            <a:ext cx="27432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074399" y="282574"/>
            <a:ext cx="729129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3124200"/>
            <a:ext cx="414528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365248"/>
            <a:ext cx="5653492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3995737"/>
            <a:ext cx="414528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127872" y="282574"/>
            <a:ext cx="675658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6412" y="6426788"/>
            <a:ext cx="738717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55878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93349" y="282574"/>
            <a:ext cx="81018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9" y="2447366"/>
            <a:ext cx="3489735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143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9" y="2070848"/>
            <a:ext cx="3489735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143" y="2070848"/>
            <a:ext cx="3507664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8042652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8042652" y="2070848"/>
            <a:ext cx="3507664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93347" y="282574"/>
            <a:ext cx="810181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9" y="2447366"/>
            <a:ext cx="3489735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143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9" y="2070848"/>
            <a:ext cx="3489735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143" y="2070848"/>
            <a:ext cx="3507664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8042652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8042652" y="2070848"/>
            <a:ext cx="3507664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74399" y="282574"/>
            <a:ext cx="729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3" y="134471"/>
            <a:ext cx="10075084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691" y="1129553"/>
            <a:ext cx="10078613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74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779495"/>
            <a:ext cx="41148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78543" y="228600"/>
            <a:ext cx="1093457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124201"/>
            <a:ext cx="75184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4495801"/>
            <a:ext cx="75184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8541" y="6248775"/>
            <a:ext cx="196625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248775"/>
            <a:ext cx="7518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400" y="624877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1" y="228600"/>
            <a:ext cx="283633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851" y="437071"/>
            <a:ext cx="556208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074400" y="282574"/>
            <a:ext cx="72913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46098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6504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1068375" y="282574"/>
            <a:ext cx="735153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8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6504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8104" y="1000317"/>
            <a:ext cx="48768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6504" y="2070848"/>
            <a:ext cx="48768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72799" y="282574"/>
            <a:ext cx="8307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9" y="2447366"/>
            <a:ext cx="3489735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143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9" y="2070848"/>
            <a:ext cx="3489735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143" y="2070848"/>
            <a:ext cx="3507664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8042652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8042652" y="2070848"/>
            <a:ext cx="3507664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0" y="1985963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64690" y="4164965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10993347" y="282574"/>
            <a:ext cx="810181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633" y="1981201"/>
            <a:ext cx="10075084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custDataLst>
      <p:tags r:id="rId24"/>
    </p:custDataLst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6" r:id="rId20"/>
    <p:sldLayoutId id="2147483707" r:id="rId21"/>
    <p:sldLayoutId id="2147483708" r:id="rId2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reference/api/pandas.Series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reference/api/pandas.DataFframe.html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reference/api/pandas.Series.html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489115" y="1248156"/>
            <a:ext cx="3993266" cy="3053891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40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4000" cap="small" dirty="0">
                <a:latin typeface="+mj-lt"/>
                <a:ea typeface="+mj-ea"/>
                <a:cs typeface="+mj-cs"/>
              </a:rPr>
              <a:t>Getting Started</a:t>
            </a:r>
          </a:p>
          <a:p>
            <a:pPr>
              <a:spcBef>
                <a:spcPts val="0"/>
              </a:spcBef>
            </a:pPr>
            <a:r>
              <a:rPr lang="en-US" sz="2000" cap="small" dirty="0">
                <a:latin typeface="+mj-lt"/>
                <a:ea typeface="+mj-ea"/>
                <a:cs typeface="+mj-cs"/>
              </a:rPr>
              <a:t>with</a:t>
            </a:r>
            <a:r>
              <a:rPr lang="en-US" sz="4000" cap="small" dirty="0">
                <a:latin typeface="+mj-lt"/>
                <a:ea typeface="+mj-ea"/>
                <a:cs typeface="+mj-cs"/>
              </a:rPr>
              <a:t> Python</a:t>
            </a: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80500" y="2377440"/>
            <a:ext cx="2732617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066800" y="4953965"/>
            <a:ext cx="10746317" cy="612265"/>
          </a:xfrm>
        </p:spPr>
        <p:txBody>
          <a:bodyPr>
            <a:noAutofit/>
          </a:bodyPr>
          <a:lstStyle/>
          <a:p>
            <a:pPr algn="r"/>
            <a:r>
              <a:rPr lang="en-US" sz="3200" b="1" dirty="0"/>
              <a:t>The “Pythonic” Approach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64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72BE-D62D-8E4C-A81D-526F3A71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and Dirty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98D36-29EC-3A46-8F3A-15CB1608A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Libraries – “collection of related functions” you import a library to get access to the functions </a:t>
            </a:r>
          </a:p>
          <a:p>
            <a:pPr lvl="1"/>
            <a:r>
              <a:rPr lang="en-US" dirty="0"/>
              <a:t>The main libraries should have been installed when we installed Anaconda </a:t>
            </a:r>
          </a:p>
          <a:p>
            <a:pPr lvl="1"/>
            <a:r>
              <a:rPr lang="en-US" dirty="0"/>
              <a:t>Popular libraries / packages </a:t>
            </a:r>
          </a:p>
          <a:p>
            <a:pPr lvl="2"/>
            <a:r>
              <a:rPr lang="en-US" dirty="0"/>
              <a:t>Matplotlib – plotting and graphing </a:t>
            </a:r>
          </a:p>
          <a:p>
            <a:pPr lvl="2"/>
            <a:r>
              <a:rPr lang="en-US" dirty="0" err="1"/>
              <a:t>Numpy</a:t>
            </a:r>
            <a:r>
              <a:rPr lang="en-US" dirty="0"/>
              <a:t> – “Numerical </a:t>
            </a:r>
            <a:r>
              <a:rPr lang="en-US" dirty="0" err="1"/>
              <a:t>Pythohn</a:t>
            </a:r>
            <a:r>
              <a:rPr lang="en-US" dirty="0"/>
              <a:t>” numeric computing via matrices, vectors, linear algebra, wicked fast  </a:t>
            </a:r>
          </a:p>
          <a:p>
            <a:pPr lvl="2"/>
            <a:r>
              <a:rPr lang="en-US" dirty="0"/>
              <a:t>Pandas – tables, timeseries and functions to manipulate tables and timeseries </a:t>
            </a:r>
          </a:p>
          <a:p>
            <a:pPr lvl="2"/>
            <a:r>
              <a:rPr lang="en-US" dirty="0" err="1"/>
              <a:t>Sklearn</a:t>
            </a:r>
            <a:r>
              <a:rPr lang="en-US" dirty="0"/>
              <a:t> – machine learning framework </a:t>
            </a:r>
          </a:p>
          <a:p>
            <a:pPr lvl="2"/>
            <a:r>
              <a:rPr lang="en-US" dirty="0"/>
              <a:t>Datetime  - deal with dates and time data </a:t>
            </a:r>
          </a:p>
          <a:p>
            <a:pPr lvl="2"/>
            <a:r>
              <a:rPr lang="en-US" dirty="0"/>
              <a:t>Requests – make API calls  </a:t>
            </a:r>
          </a:p>
          <a:p>
            <a:r>
              <a:rPr lang="en-US" dirty="0"/>
              <a:t>Install libraries via command line</a:t>
            </a:r>
          </a:p>
          <a:p>
            <a:pPr lvl="1"/>
            <a:r>
              <a:rPr lang="en-US" dirty="0"/>
              <a:t>&gt;pip install pandas  </a:t>
            </a:r>
          </a:p>
          <a:p>
            <a:pPr lvl="1"/>
            <a:r>
              <a:rPr lang="en-US" dirty="0"/>
              <a:t>&gt;</a:t>
            </a:r>
            <a:r>
              <a:rPr lang="en-US" dirty="0" err="1"/>
              <a:t>conda</a:t>
            </a:r>
            <a:r>
              <a:rPr lang="en-US" dirty="0"/>
              <a:t> install pandas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D5392-3EAF-9245-A2E1-910417BE80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C50EF-CC01-E54E-A8CA-78E99EDB0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Is it a library, a package or a module?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97A0F-FD30-BF43-9BAD-857518A4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09" y="4053682"/>
            <a:ext cx="6462037" cy="23967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898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8231-C2DA-FE43-A949-01D96674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3FB7B-17C1-DB43-AA95-807C0A73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2" y="4293477"/>
            <a:ext cx="5001650" cy="22223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List reference 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fruits</a:t>
            </a:r>
            <a:r>
              <a:rPr lang="en-US" dirty="0"/>
              <a:t>[0] would return the first object in our case “apple” </a:t>
            </a:r>
          </a:p>
          <a:p>
            <a:r>
              <a:rPr lang="en-US" dirty="0"/>
              <a:t>List functions </a:t>
            </a:r>
          </a:p>
          <a:p>
            <a:pPr lvl="1"/>
            <a:r>
              <a:rPr lang="en-US" dirty="0" err="1">
                <a:solidFill>
                  <a:schemeClr val="dk1"/>
                </a:solidFill>
              </a:rPr>
              <a:t>fruits</a:t>
            </a:r>
            <a:r>
              <a:rPr lang="en-US" dirty="0" err="1"/>
              <a:t>.append</a:t>
            </a:r>
            <a:r>
              <a:rPr lang="en-US" dirty="0"/>
              <a:t>(</a:t>
            </a:r>
            <a:r>
              <a:rPr lang="en-US" i="1" dirty="0"/>
              <a:t>“orange”</a:t>
            </a:r>
            <a:r>
              <a:rPr lang="en-US" dirty="0"/>
              <a:t>) – append orange to end of list </a:t>
            </a:r>
          </a:p>
          <a:p>
            <a:pPr lvl="1"/>
            <a:r>
              <a:rPr lang="en-US" dirty="0" err="1">
                <a:solidFill>
                  <a:schemeClr val="dk1"/>
                </a:solidFill>
              </a:rPr>
              <a:t>fruits</a:t>
            </a:r>
            <a:r>
              <a:rPr lang="en-US" dirty="0" err="1"/>
              <a:t>.count</a:t>
            </a:r>
            <a:r>
              <a:rPr lang="en-US" dirty="0"/>
              <a:t>() – count items in the list </a:t>
            </a:r>
          </a:p>
          <a:p>
            <a:pPr lvl="1"/>
            <a:r>
              <a:rPr lang="en-US" dirty="0" err="1">
                <a:solidFill>
                  <a:schemeClr val="dk1"/>
                </a:solidFill>
              </a:rPr>
              <a:t>fruits</a:t>
            </a:r>
            <a:r>
              <a:rPr lang="en-US" dirty="0" err="1"/>
              <a:t>.sort</a:t>
            </a:r>
            <a:r>
              <a:rPr lang="en-US" dirty="0"/>
              <a:t>() – sort list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0DDE-C493-8C42-B987-5C5A79D10D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11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D92E8-86B1-C74C-B509-599680A38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Datatypes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F018EDB-D047-AE44-A99E-3B5194E19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74681"/>
              </p:ext>
            </p:extLst>
          </p:nvPr>
        </p:nvGraphicFramePr>
        <p:xfrm>
          <a:off x="664632" y="1986345"/>
          <a:ext cx="100750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863">
                  <a:extLst>
                    <a:ext uri="{9D8B030D-6E8A-4147-A177-3AD203B41FA5}">
                      <a16:colId xmlns:a16="http://schemas.microsoft.com/office/drawing/2014/main" val="3326167702"/>
                    </a:ext>
                  </a:extLst>
                </a:gridCol>
                <a:gridCol w="8446221">
                  <a:extLst>
                    <a:ext uri="{9D8B030D-6E8A-4147-A177-3AD203B41FA5}">
                      <a16:colId xmlns:a16="http://schemas.microsoft.com/office/drawing/2014/main" val="3279715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103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= “this is a string”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9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=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26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= 3.14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47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fruits = ["apple", "banana", "cherry"]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2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= {"name" : "John", "age" : 36}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53090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DB3792-9846-0941-913B-746E8DDA840E}"/>
              </a:ext>
            </a:extLst>
          </p:cNvPr>
          <p:cNvSpPr txBox="1">
            <a:spLocks/>
          </p:cNvSpPr>
          <p:nvPr/>
        </p:nvSpPr>
        <p:spPr>
          <a:xfrm>
            <a:off x="6072750" y="4293477"/>
            <a:ext cx="5001650" cy="22223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Dict</a:t>
            </a:r>
            <a:r>
              <a:rPr lang="en-US" dirty="0"/>
              <a:t> reference – key: value pair 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employee</a:t>
            </a:r>
            <a:r>
              <a:rPr lang="en-US" dirty="0"/>
              <a:t>[“name”] would return “John”</a:t>
            </a:r>
          </a:p>
          <a:p>
            <a:r>
              <a:rPr lang="en-US" dirty="0" err="1"/>
              <a:t>Dict</a:t>
            </a:r>
            <a:r>
              <a:rPr lang="en-US" dirty="0"/>
              <a:t> functions </a:t>
            </a:r>
          </a:p>
          <a:p>
            <a:pPr lvl="1"/>
            <a:r>
              <a:rPr lang="en-US" dirty="0" err="1">
                <a:solidFill>
                  <a:schemeClr val="dk1"/>
                </a:solidFill>
              </a:rPr>
              <a:t>employee.</a:t>
            </a:r>
            <a:r>
              <a:rPr lang="en-US" b="1" dirty="0" err="1">
                <a:solidFill>
                  <a:schemeClr val="dk1"/>
                </a:solidFill>
              </a:rPr>
              <a:t>keys</a:t>
            </a:r>
            <a:r>
              <a:rPr lang="en-US" dirty="0">
                <a:solidFill>
                  <a:schemeClr val="dk1"/>
                </a:solidFill>
              </a:rPr>
              <a:t>() return the “keys”, in our case both ”name” and “age”</a:t>
            </a:r>
            <a:endParaRPr lang="en-US" dirty="0"/>
          </a:p>
          <a:p>
            <a:pPr lvl="1"/>
            <a:r>
              <a:rPr lang="en-US" dirty="0"/>
              <a:t>employee. </a:t>
            </a:r>
            <a:r>
              <a:rPr lang="en-US" b="1" dirty="0"/>
              <a:t>items() </a:t>
            </a:r>
            <a:r>
              <a:rPr lang="en-US" dirty="0"/>
              <a:t>returns </a:t>
            </a:r>
            <a:r>
              <a:rPr lang="en-US" b="1" dirty="0"/>
              <a:t>keys and values </a:t>
            </a:r>
          </a:p>
          <a:p>
            <a:pPr lvl="1"/>
            <a:endParaRPr lang="en-US" b="1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0" y="-13063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lang="en-US" sz="2400" dirty="0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30" y="1805427"/>
            <a:ext cx="4276791" cy="3145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740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E967-F150-E447-A271-79C52625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875A6C-7544-B348-933A-9B044007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888337"/>
          </a:xfrm>
        </p:spPr>
        <p:txBody>
          <a:bodyPr/>
          <a:lstStyle/>
          <a:p>
            <a:r>
              <a:rPr lang="en-US" dirty="0"/>
              <a:t>Simply a Table with an index, rows and columns</a:t>
            </a:r>
          </a:p>
          <a:p>
            <a:pPr lvl="1"/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row_indexer</a:t>
            </a:r>
            <a:r>
              <a:rPr lang="en-US" dirty="0"/>
              <a:t>, </a:t>
            </a:r>
            <a:r>
              <a:rPr lang="en-US" dirty="0" err="1"/>
              <a:t>column_indexer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49E0D-C015-E245-93C1-4AE547F12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also known as a Table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C8C192-2A94-A04F-9D18-A31FE7820DCF}"/>
              </a:ext>
            </a:extLst>
          </p:cNvPr>
          <p:cNvGraphicFramePr>
            <a:graphicFrameLocks noGrp="1"/>
          </p:cNvGraphicFramePr>
          <p:nvPr/>
        </p:nvGraphicFramePr>
        <p:xfrm>
          <a:off x="2158575" y="3071421"/>
          <a:ext cx="6826155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5231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1129405444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DD5F68-3A34-7949-B966-22332DD1A19B}"/>
              </a:ext>
            </a:extLst>
          </p:cNvPr>
          <p:cNvSpPr/>
          <p:nvPr/>
        </p:nvSpPr>
        <p:spPr>
          <a:xfrm>
            <a:off x="2022474" y="3859482"/>
            <a:ext cx="7128512" cy="605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7E112-7F84-E243-9036-6DCA98F9FB0E}"/>
              </a:ext>
            </a:extLst>
          </p:cNvPr>
          <p:cNvSpPr txBox="1"/>
          <p:nvPr/>
        </p:nvSpPr>
        <p:spPr>
          <a:xfrm>
            <a:off x="9287087" y="3954484"/>
            <a:ext cx="79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8D9DCE-FCE4-8C4F-83B3-C360154F7A13}"/>
              </a:ext>
            </a:extLst>
          </p:cNvPr>
          <p:cNvSpPr/>
          <p:nvPr/>
        </p:nvSpPr>
        <p:spPr>
          <a:xfrm>
            <a:off x="6107875" y="2995399"/>
            <a:ext cx="1591294" cy="2586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838E9-1822-EE4A-ADCE-196F54CF0B34}"/>
              </a:ext>
            </a:extLst>
          </p:cNvPr>
          <p:cNvSpPr txBox="1"/>
          <p:nvPr/>
        </p:nvSpPr>
        <p:spPr>
          <a:xfrm>
            <a:off x="6306787" y="5669270"/>
            <a:ext cx="119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266566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CB44D0-ECC9-544F-B274-84D15EB0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423D5-CA0C-F945-B1D0-1329B012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475" y="1981201"/>
            <a:ext cx="7556313" cy="1474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Reading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pd.read_csv</a:t>
            </a:r>
            <a:r>
              <a:rPr lang="en-US" dirty="0"/>
              <a:t>(‘</a:t>
            </a:r>
            <a:r>
              <a:rPr lang="en-US" dirty="0" err="1"/>
              <a:t>myfile.csv</a:t>
            </a:r>
            <a:r>
              <a:rPr lang="en-US" dirty="0"/>
              <a:t>’)</a:t>
            </a:r>
          </a:p>
          <a:p>
            <a:r>
              <a:rPr lang="en-US" dirty="0" err="1"/>
              <a:t>Rwrting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df.to_excel</a:t>
            </a:r>
            <a:r>
              <a:rPr lang="en-US" dirty="0"/>
              <a:t>(‘</a:t>
            </a:r>
            <a:r>
              <a:rPr lang="en-US" dirty="0" err="1"/>
              <a:t>myfile.xlsx</a:t>
            </a:r>
            <a:r>
              <a:rPr lang="en-US" dirty="0"/>
              <a:t>’)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21F56-5FE1-2D4C-9DC5-F545162079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F7CB0-751E-2046-9E3A-D6CC6A3AD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Reading &amp; Writing Data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2F9BA8-A671-D74E-A8C8-46FF0094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37" y="3384464"/>
            <a:ext cx="8859838" cy="2627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A479C2-98EF-CF47-956C-EDDD749DD9C2}"/>
              </a:ext>
            </a:extLst>
          </p:cNvPr>
          <p:cNvSpPr txBox="1"/>
          <p:nvPr/>
        </p:nvSpPr>
        <p:spPr>
          <a:xfrm>
            <a:off x="1974842" y="5909659"/>
            <a:ext cx="836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read data from a file or database into a Pandas </a:t>
            </a:r>
            <a:r>
              <a:rPr lang="en-US" dirty="0" err="1"/>
              <a:t>DataFrame</a:t>
            </a:r>
            <a:r>
              <a:rPr lang="en-US" dirty="0"/>
              <a:t>, and you write from a </a:t>
            </a:r>
            <a:r>
              <a:rPr lang="en-US" dirty="0" err="1"/>
              <a:t>DataFrame</a:t>
            </a:r>
            <a:r>
              <a:rPr lang="en-US" dirty="0"/>
              <a:t>  to a file or a database, the key is get data into Pandas! </a:t>
            </a:r>
          </a:p>
        </p:txBody>
      </p:sp>
    </p:spTree>
    <p:extLst>
      <p:ext uri="{BB962C8B-B14F-4D97-AF65-F5344CB8AC3E}">
        <p14:creationId xmlns:p14="http://schemas.microsoft.com/office/powerpoint/2010/main" val="360046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5EA3-B641-1247-B090-886C7AD0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B3E1-EB92-3E41-8B1C-3FBCB7D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475" y="1981201"/>
            <a:ext cx="7556313" cy="7044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Think of it as a single column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 err="1"/>
              <a:t>newSeries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[“Column1”]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9974-9BDD-C54F-BAB1-48056EA155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90B0-B51D-CA43-BD05-0C17A324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Series?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A9526-6BEB-0E49-B169-BA19DC46106A}"/>
              </a:ext>
            </a:extLst>
          </p:cNvPr>
          <p:cNvSpPr/>
          <p:nvPr/>
        </p:nvSpPr>
        <p:spPr>
          <a:xfrm>
            <a:off x="1864499" y="6244925"/>
            <a:ext cx="8242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https://pandas.pydata.org/pandas-docs/stable/reference/api/pandas.Series.html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442D9-AF21-4947-9DFF-D94937E19A9B}"/>
              </a:ext>
            </a:extLst>
          </p:cNvPr>
          <p:cNvGraphicFramePr>
            <a:graphicFrameLocks noGrp="1"/>
          </p:cNvGraphicFramePr>
          <p:nvPr/>
        </p:nvGraphicFramePr>
        <p:xfrm>
          <a:off x="2022474" y="2975358"/>
          <a:ext cx="5094804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3701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273701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27370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273701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528316-D90C-1846-B197-49C84427B933}"/>
              </a:ext>
            </a:extLst>
          </p:cNvPr>
          <p:cNvSpPr/>
          <p:nvPr/>
        </p:nvSpPr>
        <p:spPr>
          <a:xfrm>
            <a:off x="7527443" y="2865720"/>
            <a:ext cx="2856395" cy="2597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9E8A-E6A2-544C-B2BE-D0D046A17F48}"/>
              </a:ext>
            </a:extLst>
          </p:cNvPr>
          <p:cNvSpPr txBox="1"/>
          <p:nvPr/>
        </p:nvSpPr>
        <p:spPr>
          <a:xfrm>
            <a:off x="8260744" y="2441568"/>
            <a:ext cx="119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3FEE65-5A9E-4947-A8DC-201781E2E874}"/>
              </a:ext>
            </a:extLst>
          </p:cNvPr>
          <p:cNvGraphicFramePr>
            <a:graphicFrameLocks noGrp="1"/>
          </p:cNvGraphicFramePr>
          <p:nvPr/>
        </p:nvGraphicFramePr>
        <p:xfrm>
          <a:off x="7760339" y="2975358"/>
          <a:ext cx="2462802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1401">
                  <a:extLst>
                    <a:ext uri="{9D8B030D-6E8A-4147-A177-3AD203B41FA5}">
                      <a16:colId xmlns:a16="http://schemas.microsoft.com/office/drawing/2014/main" val="786761515"/>
                    </a:ext>
                  </a:extLst>
                </a:gridCol>
                <a:gridCol w="1231401">
                  <a:extLst>
                    <a:ext uri="{9D8B030D-6E8A-4147-A177-3AD203B41FA5}">
                      <a16:colId xmlns:a16="http://schemas.microsoft.com/office/drawing/2014/main" val="246370271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20606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2880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5429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36893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20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8B88D8-19DA-D241-9285-0C9F46C23769}"/>
              </a:ext>
            </a:extLst>
          </p:cNvPr>
          <p:cNvSpPr txBox="1"/>
          <p:nvPr/>
        </p:nvSpPr>
        <p:spPr>
          <a:xfrm>
            <a:off x="7219635" y="3931781"/>
            <a:ext cx="3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B8BE5-1580-EF4D-873A-289ADF3F62D0}"/>
              </a:ext>
            </a:extLst>
          </p:cNvPr>
          <p:cNvSpPr/>
          <p:nvPr/>
        </p:nvSpPr>
        <p:spPr>
          <a:xfrm>
            <a:off x="2022474" y="54635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65D09"/>
                </a:solidFill>
              </a:rPr>
              <a:t>&gt; </a:t>
            </a:r>
            <a:r>
              <a:rPr lang="en-US" dirty="0">
                <a:solidFill>
                  <a:srgbClr val="007020"/>
                </a:solidFill>
              </a:rPr>
              <a:t>type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4070A0"/>
                </a:solidFill>
              </a:rPr>
              <a:t>”Column1"</a:t>
            </a:r>
            <a:r>
              <a:rPr lang="en-US" dirty="0"/>
              <a:t>]) </a:t>
            </a:r>
          </a:p>
          <a:p>
            <a:r>
              <a:rPr lang="en-US" b="1" dirty="0">
                <a:solidFill>
                  <a:srgbClr val="000080"/>
                </a:solidFill>
              </a:rPr>
              <a:t>% </a:t>
            </a:r>
            <a:r>
              <a:rPr lang="en-US" dirty="0" err="1">
                <a:solidFill>
                  <a:srgbClr val="333333"/>
                </a:solidFill>
              </a:rPr>
              <a:t>pandas.core.series.Series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4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5EA3-B641-1247-B090-886C7AD0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B3E1-EB92-3E41-8B1C-3FBCB7D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475" y="1981201"/>
            <a:ext cx="7556313" cy="7044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Select specific ”columns” = [[ ]] – “bracket bracket” </a:t>
            </a:r>
          </a:p>
          <a:p>
            <a:pPr lvl="1"/>
            <a:r>
              <a:rPr lang="en-US" dirty="0" err="1"/>
              <a:t>newDataFrame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[[ ”Column1”, “Column3”]]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9974-9BDD-C54F-BAB1-48056EA155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90B0-B51D-CA43-BD05-0C17A324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do I “select specific columns”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A9526-6BEB-0E49-B169-BA19DC46106A}"/>
              </a:ext>
            </a:extLst>
          </p:cNvPr>
          <p:cNvSpPr/>
          <p:nvPr/>
        </p:nvSpPr>
        <p:spPr>
          <a:xfrm>
            <a:off x="1864498" y="6244925"/>
            <a:ext cx="8803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https://pandas.pydata.org/pandas-docs/stable/reference/api/pandas.DataFframe.html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442D9-AF21-4947-9DFF-D94937E19A9B}"/>
              </a:ext>
            </a:extLst>
          </p:cNvPr>
          <p:cNvGraphicFramePr>
            <a:graphicFrameLocks noGrp="1"/>
          </p:cNvGraphicFramePr>
          <p:nvPr/>
        </p:nvGraphicFramePr>
        <p:xfrm>
          <a:off x="2022475" y="2975358"/>
          <a:ext cx="4441661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064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151906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14003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528316-D90C-1846-B197-49C84427B933}"/>
              </a:ext>
            </a:extLst>
          </p:cNvPr>
          <p:cNvSpPr/>
          <p:nvPr/>
        </p:nvSpPr>
        <p:spPr>
          <a:xfrm>
            <a:off x="6832545" y="2785540"/>
            <a:ext cx="3431694" cy="2597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9E8A-E6A2-544C-B2BE-D0D046A17F48}"/>
              </a:ext>
            </a:extLst>
          </p:cNvPr>
          <p:cNvSpPr txBox="1"/>
          <p:nvPr/>
        </p:nvSpPr>
        <p:spPr>
          <a:xfrm>
            <a:off x="8260743" y="2441568"/>
            <a:ext cx="142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3FEE65-5A9E-4947-A8DC-201781E2E874}"/>
              </a:ext>
            </a:extLst>
          </p:cNvPr>
          <p:cNvGraphicFramePr>
            <a:graphicFrameLocks noGrp="1"/>
          </p:cNvGraphicFramePr>
          <p:nvPr/>
        </p:nvGraphicFramePr>
        <p:xfrm>
          <a:off x="6991412" y="2946771"/>
          <a:ext cx="3044068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0934">
                  <a:extLst>
                    <a:ext uri="{9D8B030D-6E8A-4147-A177-3AD203B41FA5}">
                      <a16:colId xmlns:a16="http://schemas.microsoft.com/office/drawing/2014/main" val="786761515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246370271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1706544468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20606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2880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5429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36893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20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8B88D8-19DA-D241-9285-0C9F46C23769}"/>
              </a:ext>
            </a:extLst>
          </p:cNvPr>
          <p:cNvSpPr txBox="1"/>
          <p:nvPr/>
        </p:nvSpPr>
        <p:spPr>
          <a:xfrm>
            <a:off x="6507028" y="3907513"/>
            <a:ext cx="3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B8BE5-1580-EF4D-873A-289ADF3F62D0}"/>
              </a:ext>
            </a:extLst>
          </p:cNvPr>
          <p:cNvSpPr/>
          <p:nvPr/>
        </p:nvSpPr>
        <p:spPr>
          <a:xfrm>
            <a:off x="2022474" y="546356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65D09"/>
                </a:solidFill>
              </a:rPr>
              <a:t>&gt; </a:t>
            </a:r>
            <a:r>
              <a:rPr lang="en-US" dirty="0">
                <a:solidFill>
                  <a:srgbClr val="007020"/>
                </a:solidFill>
              </a:rPr>
              <a:t>type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4070A0"/>
                </a:solidFill>
              </a:rPr>
              <a:t>”Column1"</a:t>
            </a:r>
            <a:r>
              <a:rPr lang="en-US" dirty="0"/>
              <a:t>]) </a:t>
            </a:r>
          </a:p>
          <a:p>
            <a:r>
              <a:rPr lang="en-US" b="1" dirty="0">
                <a:solidFill>
                  <a:srgbClr val="000080"/>
                </a:solidFill>
              </a:rPr>
              <a:t>% </a:t>
            </a:r>
            <a:r>
              <a:rPr lang="en-US" dirty="0" err="1"/>
              <a:t>pandas.core.frame.DataFrame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5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5EA3-B641-1247-B090-886C7AD0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B3E1-EB92-3E41-8B1C-3FBCB7D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475" y="1981201"/>
            <a:ext cx="7556313" cy="7044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Select specific ”rows” = </a:t>
            </a:r>
          </a:p>
          <a:p>
            <a:pPr lvl="1"/>
            <a:r>
              <a:rPr lang="en-US" dirty="0" err="1"/>
              <a:t>queryResult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[“Column1] == “value”]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9974-9BDD-C54F-BAB1-48056EA155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90B0-B51D-CA43-BD05-0C17A324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do I “select specific rows?”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A9526-6BEB-0E49-B169-BA19DC46106A}"/>
              </a:ext>
            </a:extLst>
          </p:cNvPr>
          <p:cNvSpPr/>
          <p:nvPr/>
        </p:nvSpPr>
        <p:spPr>
          <a:xfrm>
            <a:off x="1864499" y="6244925"/>
            <a:ext cx="8242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https://pandas.pydata.org/pandas-docs/stable/reference/api/pandas.Series.html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442D9-AF21-4947-9DFF-D94937E19A9B}"/>
              </a:ext>
            </a:extLst>
          </p:cNvPr>
          <p:cNvGraphicFramePr>
            <a:graphicFrameLocks noGrp="1"/>
          </p:cNvGraphicFramePr>
          <p:nvPr/>
        </p:nvGraphicFramePr>
        <p:xfrm>
          <a:off x="2022475" y="2975358"/>
          <a:ext cx="4441661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064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151906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14003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528316-D90C-1846-B197-49C84427B933}"/>
              </a:ext>
            </a:extLst>
          </p:cNvPr>
          <p:cNvSpPr/>
          <p:nvPr/>
        </p:nvSpPr>
        <p:spPr>
          <a:xfrm>
            <a:off x="6832545" y="2785540"/>
            <a:ext cx="3431694" cy="2597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9E8A-E6A2-544C-B2BE-D0D046A17F48}"/>
              </a:ext>
            </a:extLst>
          </p:cNvPr>
          <p:cNvSpPr txBox="1"/>
          <p:nvPr/>
        </p:nvSpPr>
        <p:spPr>
          <a:xfrm>
            <a:off x="8260743" y="2441568"/>
            <a:ext cx="142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3FEE65-5A9E-4947-A8DC-201781E2E874}"/>
              </a:ext>
            </a:extLst>
          </p:cNvPr>
          <p:cNvGraphicFramePr>
            <a:graphicFrameLocks noGrp="1"/>
          </p:cNvGraphicFramePr>
          <p:nvPr/>
        </p:nvGraphicFramePr>
        <p:xfrm>
          <a:off x="6991412" y="2946771"/>
          <a:ext cx="3044068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0934">
                  <a:extLst>
                    <a:ext uri="{9D8B030D-6E8A-4147-A177-3AD203B41FA5}">
                      <a16:colId xmlns:a16="http://schemas.microsoft.com/office/drawing/2014/main" val="786761515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246370271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1706544468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20606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2880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5429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36893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20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8B88D8-19DA-D241-9285-0C9F46C23769}"/>
              </a:ext>
            </a:extLst>
          </p:cNvPr>
          <p:cNvSpPr txBox="1"/>
          <p:nvPr/>
        </p:nvSpPr>
        <p:spPr>
          <a:xfrm>
            <a:off x="6507028" y="3907513"/>
            <a:ext cx="3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B8BE5-1580-EF4D-873A-289ADF3F62D0}"/>
              </a:ext>
            </a:extLst>
          </p:cNvPr>
          <p:cNvSpPr/>
          <p:nvPr/>
        </p:nvSpPr>
        <p:spPr>
          <a:xfrm>
            <a:off x="2022474" y="54635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65D09"/>
                </a:solidFill>
              </a:rPr>
              <a:t>In [6]: </a:t>
            </a:r>
            <a:r>
              <a:rPr lang="en-US" dirty="0">
                <a:solidFill>
                  <a:srgbClr val="007020"/>
                </a:solidFill>
              </a:rPr>
              <a:t>type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>
                <a:solidFill>
                  <a:srgbClr val="4070A0"/>
                </a:solidFill>
              </a:rPr>
              <a:t>”Column1"</a:t>
            </a:r>
            <a:r>
              <a:rPr lang="en-US" dirty="0"/>
              <a:t>]) </a:t>
            </a:r>
          </a:p>
          <a:p>
            <a:r>
              <a:rPr lang="en-US" b="1" dirty="0">
                <a:solidFill>
                  <a:srgbClr val="000080"/>
                </a:solidFill>
              </a:rPr>
              <a:t>Out[6]: </a:t>
            </a:r>
            <a:r>
              <a:rPr lang="en-US" dirty="0" err="1">
                <a:solidFill>
                  <a:srgbClr val="333333"/>
                </a:solidFill>
              </a:rPr>
              <a:t>pandas.core.series.Series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2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5D3C-0B0A-1D4E-A558-58382C2F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6935-EE61-504B-BD0D-0564B105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4742328"/>
          </a:xfrm>
        </p:spPr>
        <p:txBody>
          <a:bodyPr>
            <a:normAutofit/>
          </a:bodyPr>
          <a:lstStyle/>
          <a:p>
            <a:r>
              <a:rPr lang="en-US" sz="2800" dirty="0"/>
              <a:t>Pandas supports the common operator stuff </a:t>
            </a:r>
          </a:p>
          <a:p>
            <a:pPr lvl="1"/>
            <a:r>
              <a:rPr lang="en-US" sz="2400" dirty="0"/>
              <a:t>equal to: </a:t>
            </a:r>
            <a:r>
              <a:rPr lang="en-US" sz="2400" dirty="0" err="1"/>
              <a:t>df</a:t>
            </a:r>
            <a:r>
              <a:rPr lang="en-US" sz="2400" dirty="0"/>
              <a:t>[</a:t>
            </a:r>
            <a:r>
              <a:rPr lang="en-US" sz="2400" dirty="0" err="1"/>
              <a:t>df</a:t>
            </a:r>
            <a:r>
              <a:rPr lang="en-US" sz="2400" dirty="0"/>
              <a:t>[”column”] </a:t>
            </a:r>
            <a:r>
              <a:rPr lang="en-US" sz="2400" b="1" dirty="0"/>
              <a:t>== </a:t>
            </a:r>
            <a:r>
              <a:rPr lang="en-US" sz="2400" dirty="0"/>
              <a:t>“</a:t>
            </a:r>
            <a:r>
              <a:rPr lang="en-US" sz="2400" dirty="0" err="1"/>
              <a:t>some_value</a:t>
            </a:r>
            <a:r>
              <a:rPr lang="en-US" sz="2400" dirty="0"/>
              <a:t>”] </a:t>
            </a:r>
          </a:p>
          <a:p>
            <a:pPr lvl="1"/>
            <a:r>
              <a:rPr lang="en-US" sz="2400" dirty="0"/>
              <a:t>not equal to: </a:t>
            </a:r>
            <a:r>
              <a:rPr lang="en-US" sz="2400" dirty="0" err="1"/>
              <a:t>df</a:t>
            </a:r>
            <a:r>
              <a:rPr lang="en-US" sz="2400" dirty="0"/>
              <a:t>[</a:t>
            </a:r>
            <a:r>
              <a:rPr lang="en-US" sz="2400" dirty="0" err="1"/>
              <a:t>df</a:t>
            </a:r>
            <a:r>
              <a:rPr lang="en-US" sz="2400" dirty="0"/>
              <a:t>[”column”] </a:t>
            </a:r>
            <a:r>
              <a:rPr lang="en-US" sz="2400" b="1" dirty="0"/>
              <a:t>!= </a:t>
            </a:r>
            <a:r>
              <a:rPr lang="en-US" sz="2400" dirty="0"/>
              <a:t>“</a:t>
            </a:r>
            <a:r>
              <a:rPr lang="en-US" sz="2400" dirty="0" err="1"/>
              <a:t>some_value</a:t>
            </a:r>
            <a:r>
              <a:rPr lang="en-US" sz="2400" dirty="0"/>
              <a:t>”] </a:t>
            </a:r>
          </a:p>
          <a:p>
            <a:pPr lvl="1"/>
            <a:r>
              <a:rPr lang="en-US" sz="2400" dirty="0"/>
              <a:t>greater than: </a:t>
            </a:r>
            <a:r>
              <a:rPr lang="en-US" sz="2400" dirty="0" err="1"/>
              <a:t>df</a:t>
            </a:r>
            <a:r>
              <a:rPr lang="en-US" sz="2400" dirty="0"/>
              <a:t>[</a:t>
            </a:r>
            <a:r>
              <a:rPr lang="en-US" sz="2400" dirty="0" err="1"/>
              <a:t>df</a:t>
            </a:r>
            <a:r>
              <a:rPr lang="en-US" sz="2400" dirty="0"/>
              <a:t>[”column”] </a:t>
            </a:r>
            <a:r>
              <a:rPr lang="en-US" sz="2400" b="1" dirty="0"/>
              <a:t>&gt; </a:t>
            </a:r>
            <a:r>
              <a:rPr lang="en-US" sz="2400" dirty="0" err="1"/>
              <a:t>some_number</a:t>
            </a:r>
            <a:r>
              <a:rPr lang="en-US" sz="2400" dirty="0"/>
              <a:t> ]  (&gt;,&gt;=, &lt;, M=) </a:t>
            </a:r>
          </a:p>
          <a:p>
            <a:pPr lvl="1"/>
            <a:r>
              <a:rPr lang="en-US" sz="2400" dirty="0"/>
              <a:t>In a list </a:t>
            </a:r>
            <a:r>
              <a:rPr lang="en-US" sz="2400" dirty="0" err="1"/>
              <a:t>df</a:t>
            </a:r>
            <a:r>
              <a:rPr lang="en-US" sz="2400" dirty="0"/>
              <a:t>[</a:t>
            </a:r>
            <a:r>
              <a:rPr lang="en-US" sz="2400" dirty="0" err="1"/>
              <a:t>df</a:t>
            </a:r>
            <a:r>
              <a:rPr lang="en-US" sz="2400" dirty="0"/>
              <a:t>[”column</a:t>
            </a:r>
            <a:r>
              <a:rPr lang="en-US" sz="2400" b="1" dirty="0"/>
              <a:t>”].</a:t>
            </a:r>
            <a:r>
              <a:rPr lang="en-US" sz="2400" b="1" dirty="0" err="1"/>
              <a:t>isin</a:t>
            </a:r>
            <a:r>
              <a:rPr lang="en-US" sz="2400" b="1" dirty="0"/>
              <a:t>(</a:t>
            </a:r>
            <a:r>
              <a:rPr lang="en-US" sz="2400" b="1" dirty="0" err="1"/>
              <a:t>a_list</a:t>
            </a:r>
            <a:r>
              <a:rPr lang="en-US" sz="2400" b="1" dirty="0"/>
              <a:t>)] </a:t>
            </a:r>
          </a:p>
          <a:p>
            <a:pPr lvl="2"/>
            <a:r>
              <a:rPr lang="en-US" sz="2400" dirty="0"/>
              <a:t>use the squiggly “~” </a:t>
            </a:r>
            <a:r>
              <a:rPr lang="en-US" sz="2400" b="1" u="sng" dirty="0"/>
              <a:t>for not in a list</a:t>
            </a:r>
            <a:r>
              <a:rPr lang="en-US" sz="2400" dirty="0"/>
              <a:t>,  </a:t>
            </a:r>
            <a:r>
              <a:rPr lang="en-US" sz="2400" dirty="0" err="1"/>
              <a:t>df</a:t>
            </a:r>
            <a:r>
              <a:rPr lang="en-US" sz="2400" dirty="0"/>
              <a:t>[</a:t>
            </a:r>
            <a:r>
              <a:rPr lang="en-US" sz="2400" b="1" dirty="0"/>
              <a:t>~</a:t>
            </a:r>
            <a:r>
              <a:rPr lang="en-US" sz="2400" dirty="0" err="1"/>
              <a:t>df</a:t>
            </a:r>
            <a:r>
              <a:rPr lang="en-US" sz="2400" dirty="0"/>
              <a:t>[”column</a:t>
            </a:r>
            <a:r>
              <a:rPr lang="en-US" sz="2400" b="1" dirty="0"/>
              <a:t>”].</a:t>
            </a:r>
            <a:r>
              <a:rPr lang="en-US" sz="2400" b="1" dirty="0" err="1"/>
              <a:t>isin</a:t>
            </a:r>
            <a:r>
              <a:rPr lang="en-US" sz="2400" b="1" dirty="0"/>
              <a:t>(</a:t>
            </a:r>
            <a:r>
              <a:rPr lang="en-US" sz="2400" b="1" dirty="0" err="1"/>
              <a:t>a_list</a:t>
            </a:r>
            <a:r>
              <a:rPr lang="en-US" sz="2400" dirty="0"/>
              <a:t>)] </a:t>
            </a:r>
          </a:p>
          <a:p>
            <a:r>
              <a:rPr lang="en-US" sz="2800" dirty="0"/>
              <a:t>Multi-Conditions (&amp;|)</a:t>
            </a:r>
          </a:p>
          <a:p>
            <a:pPr lvl="1"/>
            <a:r>
              <a:rPr lang="en-US" sz="2400" b="1" dirty="0"/>
              <a:t>AND: </a:t>
            </a:r>
            <a:r>
              <a:rPr lang="en-US" sz="2400" dirty="0"/>
              <a:t> </a:t>
            </a:r>
            <a:r>
              <a:rPr lang="en-US" sz="2400" dirty="0" err="1"/>
              <a:t>df</a:t>
            </a:r>
            <a:r>
              <a:rPr lang="en-US" sz="2400" dirty="0"/>
              <a:t>[ (</a:t>
            </a:r>
            <a:r>
              <a:rPr lang="en-US" sz="2400" dirty="0" err="1"/>
              <a:t>df</a:t>
            </a:r>
            <a:r>
              <a:rPr lang="en-US" sz="2400" dirty="0"/>
              <a:t>[“column1” != “value”) </a:t>
            </a:r>
            <a:r>
              <a:rPr lang="en-US" sz="2400" b="1" dirty="0"/>
              <a:t>&amp;</a:t>
            </a:r>
            <a:r>
              <a:rPr lang="en-US" sz="2400" dirty="0"/>
              <a:t> (</a:t>
            </a:r>
            <a:r>
              <a:rPr lang="en-US" sz="2400" dirty="0" err="1"/>
              <a:t>df</a:t>
            </a:r>
            <a:r>
              <a:rPr lang="en-US" sz="2400" dirty="0"/>
              <a:t>[“column2”] &gt; </a:t>
            </a:r>
            <a:r>
              <a:rPr lang="en-US" sz="2400" dirty="0" err="1"/>
              <a:t>some_nbr</a:t>
            </a:r>
            <a:r>
              <a:rPr lang="en-US" sz="2400" dirty="0"/>
              <a:t>)]</a:t>
            </a:r>
          </a:p>
          <a:p>
            <a:pPr lvl="1"/>
            <a:r>
              <a:rPr lang="en-US" sz="2400" b="1" dirty="0"/>
              <a:t>OR   : </a:t>
            </a:r>
            <a:r>
              <a:rPr lang="en-US" sz="2400" dirty="0"/>
              <a:t>df[ (df[“column1” != “value”) </a:t>
            </a:r>
            <a:r>
              <a:rPr lang="en-US" sz="2400" b="1" dirty="0"/>
              <a:t>|</a:t>
            </a:r>
            <a:r>
              <a:rPr lang="en-US" sz="2400" dirty="0"/>
              <a:t> (df[“column2”] &gt; </a:t>
            </a:r>
            <a:r>
              <a:rPr lang="en-US" sz="2400" dirty="0" err="1"/>
              <a:t>some_nbr</a:t>
            </a:r>
            <a:r>
              <a:rPr lang="en-US" sz="2400" dirty="0"/>
              <a:t>)]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61905-4C33-6446-9FE6-5A4419DDA2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E75DE-7B01-6A4F-83A3-40BCAE696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Conditional Operators </a:t>
            </a:r>
          </a:p>
        </p:txBody>
      </p:sp>
    </p:spTree>
    <p:extLst>
      <p:ext uri="{BB962C8B-B14F-4D97-AF65-F5344CB8AC3E}">
        <p14:creationId xmlns:p14="http://schemas.microsoft.com/office/powerpoint/2010/main" val="1894031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C9A9-B44A-3449-8EB3-F13190A6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2B1C4-5788-4B4F-9A54-BF90B86AD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df.columns</a:t>
            </a:r>
            <a:r>
              <a:rPr lang="en-US" sz="1800" dirty="0"/>
              <a:t> – returns a list of the names of the data frame’s columns </a:t>
            </a:r>
          </a:p>
          <a:p>
            <a:r>
              <a:rPr lang="en-US" sz="1800" dirty="0" err="1"/>
              <a:t>df.dtypes</a:t>
            </a:r>
            <a:r>
              <a:rPr lang="en-US" sz="1800" dirty="0"/>
              <a:t> – provides the data types of your columns </a:t>
            </a:r>
          </a:p>
          <a:p>
            <a:r>
              <a:rPr lang="en-US" sz="1800" dirty="0" err="1"/>
              <a:t>df.info</a:t>
            </a:r>
            <a:r>
              <a:rPr lang="en-US" sz="1800" dirty="0"/>
              <a:t>() – concise summary of </a:t>
            </a:r>
            <a:r>
              <a:rPr lang="en-US" sz="1800" dirty="0" err="1"/>
              <a:t>dataframe</a:t>
            </a:r>
            <a:r>
              <a:rPr lang="en-US" sz="18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err="1"/>
              <a:t>df.describe</a:t>
            </a:r>
            <a:r>
              <a:rPr lang="en-US" sz="1800" dirty="0"/>
              <a:t>() – provides summary statistics of your </a:t>
            </a:r>
            <a:r>
              <a:rPr lang="en-US" sz="1800" dirty="0" err="1"/>
              <a:t>DataFrame’s</a:t>
            </a:r>
            <a:r>
              <a:rPr lang="en-US" sz="1800" dirty="0"/>
              <a:t> numeric columns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E4207-7F8A-5C4A-9CD6-7022859D4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BA5D9-EF30-C24E-8608-0CA4A5EE2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Useful functions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9F0C5-2B87-EB42-A4D0-5A7599E7737F}"/>
              </a:ext>
            </a:extLst>
          </p:cNvPr>
          <p:cNvSpPr txBox="1"/>
          <p:nvPr/>
        </p:nvSpPr>
        <p:spPr>
          <a:xfrm>
            <a:off x="764257" y="3415045"/>
            <a:ext cx="54388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pandas.core.frame.DataFrame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RangeIndex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3333 entries, 0 to 3332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Data columns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(total 21 columns):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state             3333 non-null object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account_length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3333 non-null int64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area_code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3333 non-null int64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phone             3333 non-null object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BBD28A-5D02-5C46-8DAC-17E92B0B8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04346"/>
              </p:ext>
            </p:extLst>
          </p:nvPr>
        </p:nvGraphicFramePr>
        <p:xfrm>
          <a:off x="892120" y="5390312"/>
          <a:ext cx="7713980" cy="812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15390805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88954632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32412170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282782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11681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19959067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7988943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2477517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467257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8352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account_length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101.064806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39.822106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09921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area_code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437.182418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42.37129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32508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vmail_message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8.09901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13.688365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35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54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F3803E-059D-C94D-BCFE-46B92E41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1116106"/>
          </a:xfrm>
        </p:spPr>
        <p:txBody>
          <a:bodyPr anchor="t">
            <a:normAutofit/>
          </a:bodyPr>
          <a:lstStyle/>
          <a:p>
            <a:r>
              <a:rPr lang="en-US" dirty="0"/>
              <a:t>Python is popular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279C52-F42F-7B47-9A5A-F1A7193E012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980" y="1985963"/>
            <a:ext cx="4828222" cy="4140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62A49BB9-23B3-4CA8-8D0E-D40EC5274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6504" y="1985963"/>
            <a:ext cx="4876800" cy="414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#1 language for Data Science,  Machine Learning and Application building </a:t>
            </a:r>
          </a:p>
          <a:p>
            <a:r>
              <a:rPr lang="en-US" dirty="0"/>
              <a:t>Python is an “</a:t>
            </a:r>
            <a:r>
              <a:rPr lang="en-US" i="1" dirty="0"/>
              <a:t>easy to learn</a:t>
            </a:r>
            <a:r>
              <a:rPr lang="en-US" dirty="0"/>
              <a:t>”, powerful programming language. It has efficient high-level data structures and a simple but effective approach to object-oriented programming. </a:t>
            </a:r>
          </a:p>
          <a:p>
            <a:r>
              <a:rPr lang="en-US" dirty="0"/>
              <a:t>Python’s elegant syntax and dynamic typing, together with its interpreted nature, make it an ideal language for scripting and rapid application development in many areas on most platforms.</a:t>
            </a:r>
          </a:p>
          <a:p>
            <a:r>
              <a:rPr lang="en-US" dirty="0"/>
              <a:t>Who uses python? </a:t>
            </a:r>
          </a:p>
          <a:p>
            <a:pPr lvl="1"/>
            <a:r>
              <a:rPr lang="en-US" dirty="0"/>
              <a:t>Amazon, Google, Instagram, Uber, Netflix, Facebook, Instacart, basically everyone. </a:t>
            </a:r>
          </a:p>
        </p:txBody>
      </p:sp>
      <p:sp>
        <p:nvSpPr>
          <p:cNvPr id="73" name="Slide Number Placeholder 4">
            <a:extLst>
              <a:ext uri="{FF2B5EF4-FFF2-40B4-BE49-F238E27FC236}">
                <a16:creationId xmlns:a16="http://schemas.microsoft.com/office/drawing/2014/main" id="{7B052052-FA7C-4777-B718-E4555D5E13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98724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CE02-D4DB-DF43-94F9-7C0489F5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7969-B5E1-AD45-B5C9-9DD2E122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&amp; readable queries for filtering rows. </a:t>
            </a:r>
          </a:p>
          <a:p>
            <a:r>
              <a:rPr lang="en-US" dirty="0"/>
              <a:t>Reference columns without quotes </a:t>
            </a:r>
          </a:p>
          <a:p>
            <a:pPr lvl="1"/>
            <a:r>
              <a:rPr lang="en-US" dirty="0"/>
              <a:t>Supports operators BUT concatenate conditions with “</a:t>
            </a:r>
            <a:r>
              <a:rPr lang="en-US" b="1" dirty="0"/>
              <a:t>and”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58E4-AFF6-0742-8D6B-AE8094F0B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E5EEF-3BE7-2448-87A5-69453063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df.query</a:t>
            </a:r>
            <a:r>
              <a:rPr lang="en-US" dirty="0"/>
              <a:t>() a better way to filter rows 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0C176-C688-7043-9D51-34AC7C3E33DD}"/>
              </a:ext>
            </a:extLst>
          </p:cNvPr>
          <p:cNvSpPr txBox="1"/>
          <p:nvPr/>
        </p:nvSpPr>
        <p:spPr>
          <a:xfrm>
            <a:off x="1125698" y="3429000"/>
            <a:ext cx="7552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df.query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"415"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intl_plan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"yes"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day_mins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100  and   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state == ["WI", "OR", "WY"]')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9865E6-0EEE-0D4F-BC79-D46A85D6F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04265"/>
              </p:ext>
            </p:extLst>
          </p:nvPr>
        </p:nvGraphicFramePr>
        <p:xfrm>
          <a:off x="904127" y="4926972"/>
          <a:ext cx="7995847" cy="901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650">
                  <a:extLst>
                    <a:ext uri="{9D8B030D-6E8A-4147-A177-3AD203B41FA5}">
                      <a16:colId xmlns:a16="http://schemas.microsoft.com/office/drawing/2014/main" val="515747574"/>
                    </a:ext>
                  </a:extLst>
                </a:gridCol>
                <a:gridCol w="855638">
                  <a:extLst>
                    <a:ext uri="{9D8B030D-6E8A-4147-A177-3AD203B41FA5}">
                      <a16:colId xmlns:a16="http://schemas.microsoft.com/office/drawing/2014/main" val="235983117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989432215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662304703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81124092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21363874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47983306"/>
                    </a:ext>
                  </a:extLst>
                </a:gridCol>
                <a:gridCol w="926314">
                  <a:extLst>
                    <a:ext uri="{9D8B030D-6E8A-4147-A177-3AD203B41FA5}">
                      <a16:colId xmlns:a16="http://schemas.microsoft.com/office/drawing/2014/main" val="987645397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327831081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881025468"/>
                    </a:ext>
                  </a:extLst>
                </a:gridCol>
              </a:tblGrid>
              <a:tr h="343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area_code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phone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intl_plan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day_calls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day_mins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day_charge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eve_calls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eve_charge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502042793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355-7705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4103660048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378-6772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367368307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412-3726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95.9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13.56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62448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030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CE02-D4DB-DF43-94F9-7C0489F5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7969-B5E1-AD45-B5C9-9DD2E122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 character identifies a </a:t>
            </a:r>
            <a:r>
              <a:rPr lang="en-US" b="1" i="1" dirty="0"/>
              <a:t>variable</a:t>
            </a:r>
            <a:r>
              <a:rPr lang="en-US" dirty="0"/>
              <a:t> to be evaluated rather than a </a:t>
            </a:r>
            <a:r>
              <a:rPr lang="en-US" b="1" i="1" dirty="0"/>
              <a:t>column</a:t>
            </a:r>
            <a:r>
              <a:rPr lang="en-US" i="1" dirty="0"/>
              <a:t> name</a:t>
            </a:r>
            <a:r>
              <a:rPr lang="en-US" dirty="0"/>
              <a:t>, and lets you efficiently evaluate expressions.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58E4-AFF6-0742-8D6B-AE8094F0B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21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E5EEF-3BE7-2448-87A5-69453063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df.query</a:t>
            </a:r>
            <a:r>
              <a:rPr lang="en-US" dirty="0"/>
              <a:t>() reference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0C176-C688-7043-9D51-34AC7C3E33DD}"/>
              </a:ext>
            </a:extLst>
          </p:cNvPr>
          <p:cNvSpPr txBox="1"/>
          <p:nvPr/>
        </p:nvSpPr>
        <p:spPr>
          <a:xfrm>
            <a:off x="1047900" y="2755901"/>
            <a:ext cx="7552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mean_calls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'].mean()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["WI", "OR", "WY"]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df.query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"415"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intl_plan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"yes"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day_calls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mean_calls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and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state     ==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D4F4B15-D59F-F644-A5DF-7F65DFA31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195822"/>
              </p:ext>
            </p:extLst>
          </p:nvPr>
        </p:nvGraphicFramePr>
        <p:xfrm>
          <a:off x="1179019" y="4929552"/>
          <a:ext cx="7995847" cy="127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650">
                  <a:extLst>
                    <a:ext uri="{9D8B030D-6E8A-4147-A177-3AD203B41FA5}">
                      <a16:colId xmlns:a16="http://schemas.microsoft.com/office/drawing/2014/main" val="759212687"/>
                    </a:ext>
                  </a:extLst>
                </a:gridCol>
                <a:gridCol w="855638">
                  <a:extLst>
                    <a:ext uri="{9D8B030D-6E8A-4147-A177-3AD203B41FA5}">
                      <a16:colId xmlns:a16="http://schemas.microsoft.com/office/drawing/2014/main" val="417395493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85297546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760022527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51508495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1125788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662675446"/>
                    </a:ext>
                  </a:extLst>
                </a:gridCol>
                <a:gridCol w="926314">
                  <a:extLst>
                    <a:ext uri="{9D8B030D-6E8A-4147-A177-3AD203B41FA5}">
                      <a16:colId xmlns:a16="http://schemas.microsoft.com/office/drawing/2014/main" val="811080247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22563207"/>
                    </a:ext>
                  </a:extLst>
                </a:gridCol>
                <a:gridCol w="924345">
                  <a:extLst>
                    <a:ext uri="{9D8B030D-6E8A-4147-A177-3AD203B41FA5}">
                      <a16:colId xmlns:a16="http://schemas.microsoft.com/office/drawing/2014/main" val="3888259132"/>
                    </a:ext>
                  </a:extLst>
                </a:gridCol>
              </a:tblGrid>
              <a:tr h="3435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area_code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phone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intl_plan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day_calls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day_mins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day_charge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eve_calls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eve_charge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4294524948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332-9460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176.2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441921050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421-9401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264.3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3993329813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355-7705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351051526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406-1349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189.6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32.23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2787083181"/>
                  </a:ext>
                </a:extLst>
              </a:tr>
              <a:tr h="186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339-6637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126.9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14.19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719" marR="8719" marT="8719" marB="0" anchor="b"/>
                </a:tc>
                <a:extLst>
                  <a:ext uri="{0D108BD9-81ED-4DB2-BD59-A6C34878D82A}">
                    <a16:rowId xmlns:a16="http://schemas.microsoft.com/office/drawing/2014/main" val="1291074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8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ts val="3600"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Goals and Objectives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150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 key </a:t>
            </a:r>
            <a:r>
              <a:rPr lang="en-US" b="1" i="1" u="sng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programing</a:t>
            </a: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skills with Python </a:t>
            </a:r>
            <a:endParaRPr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Import/export data</a:t>
            </a:r>
            <a:endParaRPr dirty="0"/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Structure, Aggregate and shape data AKA – Wrangling Data </a:t>
            </a:r>
            <a:endParaRPr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Graph, chart and visualize data</a:t>
            </a:r>
            <a:endParaRPr dirty="0"/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Manipulate strings and text , convert strings to numbers, and back </a:t>
            </a:r>
            <a:endParaRPr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Perform Operations over Matrices </a:t>
            </a:r>
            <a:endParaRPr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Apply conditional logic  </a:t>
            </a:r>
            <a:endParaRPr dirty="0"/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Generate descriptive statistics </a:t>
            </a:r>
            <a:endParaRPr dirty="0"/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Apply common analytic transformations </a:t>
            </a:r>
            <a:endParaRPr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visual applications </a:t>
            </a:r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Author functions </a:t>
            </a:r>
            <a:endParaRPr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33350">
              <a:spcBef>
                <a:spcPts val="0"/>
              </a:spcBef>
              <a:buSzPts val="1500"/>
              <a:buNone/>
            </a:pPr>
            <a:endParaRPr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0"/>
              </a:spcBef>
              <a:buSzPts val="150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80/20 Rule </a:t>
            </a:r>
            <a:endParaRPr dirty="0"/>
          </a:p>
          <a:p>
            <a:pPr lvl="1">
              <a:spcBef>
                <a:spcPts val="0"/>
              </a:spcBef>
              <a:buClr>
                <a:srgbClr val="AEA49D"/>
              </a:buClr>
              <a:buSzPts val="1350"/>
              <a:buFont typeface="Noto Sans Symbols"/>
              <a:buChar char="■"/>
            </a:pPr>
            <a:r>
              <a:rPr lang="en-US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80% of time is spent preparing data, 20% of time is spent analyzing. </a:t>
            </a:r>
            <a:endParaRPr dirty="0"/>
          </a:p>
          <a:p>
            <a:pPr indent="-133350">
              <a:spcBef>
                <a:spcPts val="0"/>
              </a:spcBef>
              <a:buSzPts val="1500"/>
              <a:buNone/>
            </a:pPr>
            <a:endParaRPr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1929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AD7C-198C-BC41-9B3A-2B8C3B15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8F2D-584E-EA4B-BA36-CCFD95CF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865" y="1555167"/>
            <a:ext cx="9231206" cy="4575809"/>
          </a:xfrm>
        </p:spPr>
        <p:txBody>
          <a:bodyPr>
            <a:normAutofit/>
          </a:bodyPr>
          <a:lstStyle/>
          <a:p>
            <a:r>
              <a:rPr lang="en-US" dirty="0"/>
              <a:t>Install the Anaconda Individual Edition: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www.anaconda.com</a:t>
            </a:r>
            <a:r>
              <a:rPr lang="en-US" dirty="0"/>
              <a:t>/products/individual</a:t>
            </a:r>
          </a:p>
          <a:p>
            <a:pPr lvl="1"/>
            <a:r>
              <a:rPr lang="en-US" dirty="0"/>
              <a:t>installs more than 250 of the “most commonly used” open-source data science and machine learning packages are automatically installed, and thousands of others can be installed by simply typing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install [package-name].</a:t>
            </a:r>
          </a:p>
          <a:p>
            <a:pPr lvl="1"/>
            <a:r>
              <a:rPr lang="en-US" dirty="0"/>
              <a:t>Most importantly it installs Jupyter Notebooks and Jupyter Lab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8C7D-FA64-E04D-80BE-E7897A3D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9E3EDE-EBC1-1B4B-B2B4-030F4AF4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378" y="484094"/>
            <a:ext cx="22098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AD592-7C62-634E-987C-81293BEE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72" y="3665829"/>
            <a:ext cx="9231206" cy="27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6CD3-D5E3-0746-B94C-8B186DD6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Navigator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CAB04-E0B4-B446-829D-3FD549AC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FA49E-68A9-604C-9D10-8F998419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97" y="1405425"/>
            <a:ext cx="7790213" cy="50213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5406919-3BD3-2D4F-A1C1-989CCC369BA0}"/>
              </a:ext>
            </a:extLst>
          </p:cNvPr>
          <p:cNvSpPr/>
          <p:nvPr/>
        </p:nvSpPr>
        <p:spPr>
          <a:xfrm>
            <a:off x="5148679" y="3304526"/>
            <a:ext cx="1710046" cy="1223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4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AF4A-FE4B-D445-82CE-D82E1629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FA3D4-4976-3744-AD4F-401F603E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DD69B-A71A-594C-97BE-913D9DC9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9" y="2012372"/>
            <a:ext cx="11759522" cy="2487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12289-EEBA-F647-B44F-DB4044371712}"/>
              </a:ext>
            </a:extLst>
          </p:cNvPr>
          <p:cNvSpPr txBox="1"/>
          <p:nvPr/>
        </p:nvSpPr>
        <p:spPr>
          <a:xfrm>
            <a:off x="4676023" y="4631369"/>
            <a:ext cx="5902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points to a directory on your computer.</a:t>
            </a:r>
          </a:p>
          <a:p>
            <a:endParaRPr lang="en-US" dirty="0"/>
          </a:p>
          <a:p>
            <a:r>
              <a:rPr lang="en-US" dirty="0"/>
              <a:t>Step 1. make a folder for the class </a:t>
            </a:r>
          </a:p>
          <a:p>
            <a:r>
              <a:rPr lang="en-US" dirty="0"/>
              <a:t>Step 2. make a folder for the week </a:t>
            </a:r>
          </a:p>
          <a:p>
            <a:r>
              <a:rPr lang="en-US" dirty="0"/>
              <a:t>Step 3. create a notebook</a:t>
            </a:r>
          </a:p>
          <a:p>
            <a:r>
              <a:rPr lang="en-US" dirty="0"/>
              <a:t>	New Notebook -&gt; Python3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046CF5-C794-FA45-96C7-855466BE9197}"/>
              </a:ext>
            </a:extLst>
          </p:cNvPr>
          <p:cNvCxnSpPr>
            <a:cxnSpLocks/>
          </p:cNvCxnSpPr>
          <p:nvPr/>
        </p:nvCxnSpPr>
        <p:spPr>
          <a:xfrm flipV="1">
            <a:off x="9362453" y="3218208"/>
            <a:ext cx="1959428" cy="256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1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CD4B-CE10-AF4C-A880-DE3A482E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9FD55-D2A7-3A45-A86F-63467715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F905E-407A-864F-85CA-E520523C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3" y="1802707"/>
            <a:ext cx="8184146" cy="16515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3FAE14-80B1-D84E-9F3F-804E0659C244}"/>
              </a:ext>
            </a:extLst>
          </p:cNvPr>
          <p:cNvCxnSpPr>
            <a:cxnSpLocks/>
          </p:cNvCxnSpPr>
          <p:nvPr/>
        </p:nvCxnSpPr>
        <p:spPr>
          <a:xfrm flipH="1">
            <a:off x="2200135" y="1331636"/>
            <a:ext cx="3421508" cy="606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1A7753-CF1A-7042-8DF6-892301A4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776" y="3741597"/>
            <a:ext cx="6814636" cy="26851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BC5B56-C047-3845-88A3-B4905C5EB8C3}"/>
              </a:ext>
            </a:extLst>
          </p:cNvPr>
          <p:cNvSpPr txBox="1"/>
          <p:nvPr/>
        </p:nvSpPr>
        <p:spPr>
          <a:xfrm>
            <a:off x="5621643" y="1232505"/>
            <a:ext cx="39270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Notebook name, click and change it.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B6624-A9F6-044D-BB70-FD7261C12D6F}"/>
              </a:ext>
            </a:extLst>
          </p:cNvPr>
          <p:cNvSpPr txBox="1"/>
          <p:nvPr/>
        </p:nvSpPr>
        <p:spPr>
          <a:xfrm>
            <a:off x="1489158" y="5625495"/>
            <a:ext cx="49570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We’ll be using Code and Markdown Cells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DE8025-1820-794F-A5F9-347451E15DEA}"/>
              </a:ext>
            </a:extLst>
          </p:cNvPr>
          <p:cNvCxnSpPr>
            <a:cxnSpLocks/>
          </p:cNvCxnSpPr>
          <p:nvPr/>
        </p:nvCxnSpPr>
        <p:spPr>
          <a:xfrm flipV="1">
            <a:off x="3682818" y="4671778"/>
            <a:ext cx="3422488" cy="1003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3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3308-25A1-5742-9F28-0F5D471F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F9CA2-D135-DF46-ADE0-3E7F9A580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1706379"/>
          </a:xfrm>
        </p:spPr>
        <p:txBody>
          <a:bodyPr/>
          <a:lstStyle/>
          <a:p>
            <a:r>
              <a:rPr lang="en-US" dirty="0"/>
              <a:t>From the course module download the 1_datatypes_notebook.ipynp</a:t>
            </a:r>
          </a:p>
          <a:p>
            <a:r>
              <a:rPr lang="en-US" dirty="0"/>
              <a:t>From your Jupyter notebook  upload the notebook. </a:t>
            </a:r>
          </a:p>
          <a:p>
            <a:pPr lvl="1"/>
            <a:r>
              <a:rPr lang="en-US" dirty="0"/>
              <a:t>Alternatively, you can simply save the notebook in your Jupyter home directory.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31DCA-05E0-6242-99FA-6AD8C1BA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973C0-69C3-D24B-9D6E-0425E1FC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90" y="3429000"/>
            <a:ext cx="9493770" cy="23674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D71AE2-DC92-1B48-AE07-4B8A6386EA3D}"/>
              </a:ext>
            </a:extLst>
          </p:cNvPr>
          <p:cNvSpPr/>
          <p:nvPr/>
        </p:nvSpPr>
        <p:spPr>
          <a:xfrm>
            <a:off x="8754256" y="4068581"/>
            <a:ext cx="1259174" cy="548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8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892C-B322-E149-B1C0-22E07E36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Variables &amp;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67FB-4B4F-7340-967B-EAC0FAA0E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Variables used to store a value. </a:t>
            </a:r>
          </a:p>
          <a:p>
            <a:pPr lvl="1"/>
            <a:r>
              <a:rPr lang="en-US" sz="1600" dirty="0"/>
              <a:t>Are case-sensitive: </a:t>
            </a:r>
            <a:r>
              <a:rPr lang="en-US" sz="1600" dirty="0" err="1"/>
              <a:t>MyVariable</a:t>
            </a:r>
            <a:r>
              <a:rPr lang="en-US" sz="1600" dirty="0"/>
              <a:t> is different than </a:t>
            </a:r>
            <a:r>
              <a:rPr lang="en-US" sz="1600" dirty="0" err="1"/>
              <a:t>myvariable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Have an associated type (String, Boolean, Integer, Float, List, Dictionary) based on equal to </a:t>
            </a:r>
          </a:p>
          <a:p>
            <a:pPr lvl="2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myfloat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10.0</a:t>
            </a:r>
            <a:r>
              <a:rPr lang="en-US" sz="1600" dirty="0"/>
              <a:t> you can check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type(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myfloat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1"/>
            <a:r>
              <a:rPr lang="en-US" sz="1600" dirty="0"/>
              <a:t>The “type” dictates the operations we can do on the variable</a:t>
            </a:r>
          </a:p>
          <a:p>
            <a:pPr marL="457200" lvl="2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“this is a string variable”</a:t>
            </a:r>
          </a:p>
          <a:p>
            <a:pPr marL="457200" lvl="2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mystring.upper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2" indent="0">
              <a:buNone/>
            </a:pPr>
            <a:r>
              <a:rPr lang="en-US" sz="1600" dirty="0"/>
              <a:t>[0] 'THIS IS A STRING VARIABLE'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mynumber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100 </a:t>
            </a:r>
          </a:p>
          <a:p>
            <a:pPr marL="457200" lvl="2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mynumber.upper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2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AE91E-F41A-DF41-862E-A0201F21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20E95-3922-7B45-B780-A2AF4CE1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1" y="5204413"/>
            <a:ext cx="7835588" cy="15232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FD94C5-1CFC-714E-927E-2CBC4F8ED9C1}"/>
              </a:ext>
            </a:extLst>
          </p:cNvPr>
          <p:cNvSpPr/>
          <p:nvPr/>
        </p:nvSpPr>
        <p:spPr>
          <a:xfrm>
            <a:off x="869430" y="6362536"/>
            <a:ext cx="6490740" cy="429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77120-021D-D942-8109-8A0E2ADD08DA}"/>
              </a:ext>
            </a:extLst>
          </p:cNvPr>
          <p:cNvSpPr txBox="1"/>
          <p:nvPr/>
        </p:nvSpPr>
        <p:spPr>
          <a:xfrm>
            <a:off x="8094690" y="3672590"/>
            <a:ext cx="331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 identifies the “line” causing the error and spits out a cryptic error message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2C6021-C577-2F42-A844-6916FC49DB34}"/>
              </a:ext>
            </a:extLst>
          </p:cNvPr>
          <p:cNvCxnSpPr/>
          <p:nvPr/>
        </p:nvCxnSpPr>
        <p:spPr>
          <a:xfrm flipH="1">
            <a:off x="6625652" y="4616970"/>
            <a:ext cx="3237876" cy="1633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083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"/>
  <p:tag name="ARTICULATE_DESIGN_ID_ADVANTAGE WFU GRAY" val="WskgwrC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3_tidymodels_logistic_reg" id="{86AF5172-5F3D-FE4B-9BDE-AE61ADC8069E}" vid="{D6FE14D8-8542-CA43-807E-9A22329169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 WFU Gray</Template>
  <TotalTime>4547</TotalTime>
  <Words>1881</Words>
  <Application>Microsoft Macintosh PowerPoint</Application>
  <PresentationFormat>Widescreen</PresentationFormat>
  <Paragraphs>404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Courier New</vt:lpstr>
      <vt:lpstr>Franklin Gothic Book</vt:lpstr>
      <vt:lpstr>Helvetica Neue</vt:lpstr>
      <vt:lpstr>Noto Sans Symbols</vt:lpstr>
      <vt:lpstr>Rockwell</vt:lpstr>
      <vt:lpstr>Source Sans Pro</vt:lpstr>
      <vt:lpstr>Wingdings</vt:lpstr>
      <vt:lpstr>Advantage WFU Gray</vt:lpstr>
      <vt:lpstr>The “Pythonic” Approach</vt:lpstr>
      <vt:lpstr>Python is popular</vt:lpstr>
      <vt:lpstr>Goals and Objectives</vt:lpstr>
      <vt:lpstr>Setting up Python</vt:lpstr>
      <vt:lpstr>Anaconda Navigator </vt:lpstr>
      <vt:lpstr>Jupyter Notebooks </vt:lpstr>
      <vt:lpstr>Your first Notebook</vt:lpstr>
      <vt:lpstr>Upload a Notebook</vt:lpstr>
      <vt:lpstr>Python Variables &amp; Types </vt:lpstr>
      <vt:lpstr>Quick and Dirty Python</vt:lpstr>
      <vt:lpstr>Python </vt:lpstr>
      <vt:lpstr>PowerPoint Presentation</vt:lpstr>
      <vt:lpstr>Pandas</vt:lpstr>
      <vt:lpstr>Pandas</vt:lpstr>
      <vt:lpstr>Pandas </vt:lpstr>
      <vt:lpstr>Pandas </vt:lpstr>
      <vt:lpstr>Pandas </vt:lpstr>
      <vt:lpstr>Pandas</vt:lpstr>
      <vt:lpstr>Pandas</vt:lpstr>
      <vt:lpstr>Pandas </vt:lpstr>
      <vt:lpstr>Pandas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“Tidymodel” Approach</dc:title>
  <dc:creator>Ames, Mike</dc:creator>
  <cp:lastModifiedBy>Ames, Mike</cp:lastModifiedBy>
  <cp:revision>18</cp:revision>
  <cp:lastPrinted>2016-03-29T20:25:09Z</cp:lastPrinted>
  <dcterms:created xsi:type="dcterms:W3CDTF">2021-04-19T12:49:41Z</dcterms:created>
  <dcterms:modified xsi:type="dcterms:W3CDTF">2021-12-08T14:53:26Z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10BDD68B-98B4-45DB-BA9A-FFDDAACC308A</vt:lpwstr>
  </property>
  <property fmtid="{D5CDD505-2E9C-101B-9397-08002B2CF9AE}" pid="3" name="ArticulatePath">
    <vt:lpwstr>WFUSB-PowerPoint-Template1 (1)</vt:lpwstr>
  </property>
</Properties>
</file>